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36"/>
  </p:notesMasterIdLst>
  <p:sldIdLst>
    <p:sldId id="256" r:id="rId6"/>
    <p:sldId id="257" r:id="rId7"/>
    <p:sldId id="258" r:id="rId8"/>
    <p:sldId id="259" r:id="rId9"/>
    <p:sldId id="261" r:id="rId10"/>
    <p:sldId id="260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6" r:id="rId24"/>
    <p:sldId id="277" r:id="rId25"/>
    <p:sldId id="274" r:id="rId26"/>
    <p:sldId id="915" r:id="rId27"/>
    <p:sldId id="280" r:id="rId28"/>
    <p:sldId id="281" r:id="rId29"/>
    <p:sldId id="282" r:id="rId30"/>
    <p:sldId id="911" r:id="rId31"/>
    <p:sldId id="912" r:id="rId32"/>
    <p:sldId id="913" r:id="rId33"/>
    <p:sldId id="278" r:id="rId34"/>
    <p:sldId id="91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6"/>
            <p14:sldId id="277"/>
            <p14:sldId id="274"/>
            <p14:sldId id="915"/>
            <p14:sldId id="280"/>
            <p14:sldId id="281"/>
            <p14:sldId id="282"/>
            <p14:sldId id="911"/>
            <p14:sldId id="912"/>
            <p14:sldId id="913"/>
            <p14:sldId id="278"/>
            <p14:sldId id="9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94954" autoAdjust="0"/>
  </p:normalViewPr>
  <p:slideViewPr>
    <p:cSldViewPr snapToGrid="0">
      <p:cViewPr varScale="1">
        <p:scale>
          <a:sx n="106" d="100"/>
          <a:sy n="106" d="100"/>
        </p:scale>
        <p:origin x="78" y="360"/>
      </p:cViewPr>
      <p:guideLst>
        <p:guide orient="horz" pos="3952"/>
        <p:guide pos="72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Algorithms: Model-based; Model-free (Value-based, Policy-based)</a:t>
            </a:r>
          </a:p>
          <a:p>
            <a:r>
              <a:rPr lang="en-US" dirty="0"/>
              <a:t>https://towardsdatascience.com/a-brief-introduction-to-unsupervised-learning-20db46445283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www.youtube.com/watch?v=qWfzIYCvBqo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480.png"/><Relationship Id="rId12" Type="http://schemas.openxmlformats.org/officeDocument/2006/relationships/image" Target="../media/image5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9EE90CA-606B-6D13-F4CE-CF6FCCA31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L2 Introduction to Machine Learning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B3152D2-FBDF-E6B7-E748-115ACB9A9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370" y="4969294"/>
            <a:ext cx="9144000" cy="8453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2A26D12-AFD1-8063-F919-6600264D7177}"/>
              </a:ext>
            </a:extLst>
          </p:cNvPr>
          <p:cNvSpPr txBox="1">
            <a:spLocks/>
          </p:cNvSpPr>
          <p:nvPr/>
        </p:nvSpPr>
        <p:spPr>
          <a:xfrm>
            <a:off x="1606798" y="3391612"/>
            <a:ext cx="9144000" cy="120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F985-F789-273F-EF43-14F276F1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756F9-6686-CE65-9C59-F732B99DF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6A6F0-EA09-8AE8-6B17-0F568CC22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CFB0231-8E15-4E23-C419-9EC90CEB27D9}"/>
              </a:ext>
            </a:extLst>
          </p:cNvPr>
          <p:cNvSpPr/>
          <p:nvPr/>
        </p:nvSpPr>
        <p:spPr>
          <a:xfrm>
            <a:off x="1734875" y="3491178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9390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4AD9-05AF-43C5-1FD5-1216F0932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22833-7C60-BF90-6120-14EBDC268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Cross-Entropy Loss, Log Loss, Focal Loss, Exponential Loss, Hinge Loss…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MSE (Mean Squared Error)/L2 Loss/Quadratic Loss, MAE (Mean Absolute Error)/L1 Loss, Huber Loss, Log </a:t>
            </a:r>
            <a:r>
              <a:rPr lang="en-US" dirty="0" err="1"/>
              <a:t>Cosh</a:t>
            </a:r>
            <a:r>
              <a:rPr lang="en-US" dirty="0"/>
              <a:t> Loss, Quantile Loss…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C4BAB-B127-883A-D663-40C1426F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0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6B9CF-A4D1-ED7F-4227-A7E5A518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D143B-E786-9591-C526-21F13A045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(Here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 that outputs the prediction scores)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D143B-E786-9591-C526-21F13A045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230" r="-14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44FDB-F9FF-1D14-7839-40CCCDA8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7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3D78-1702-BB74-3C64-E19B9B14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Cross-Entropy Loss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F8B77-1E1C-6AD0-B469-1245FA6E8E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5654855" cy="51947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that sum to 1.0, from </a:t>
                </a:r>
                <a:r>
                  <a:rPr lang="en-US" b="0" dirty="0"/>
                  <a:t>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in the last hidden layer (the penultimate layer),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F8B77-1E1C-6AD0-B469-1245FA6E8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5654855" cy="5194738"/>
              </a:xfrm>
              <a:blipFill>
                <a:blip r:embed="rId2"/>
                <a:stretch>
                  <a:fillRect l="-1185" t="-2465" r="-237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213C8-6CC1-4D2F-E71A-36C281C9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03BA5-1A90-2C72-7A6C-2FCA590F23C7}"/>
              </a:ext>
            </a:extLst>
          </p:cNvPr>
          <p:cNvSpPr/>
          <p:nvPr/>
        </p:nvSpPr>
        <p:spPr bwMode="auto">
          <a:xfrm>
            <a:off x="45023" y="39874"/>
            <a:ext cx="1344722" cy="361519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Important</a:t>
            </a:r>
            <a:endParaRPr kumimoji="0" lang="en-SE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F0233-C435-248C-EE63-3F901FE4D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592" y="1946717"/>
            <a:ext cx="5763611" cy="32380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2930BB-B650-F506-BBC3-9FB5BB4FD28C}"/>
              </a:ext>
            </a:extLst>
          </p:cNvPr>
          <p:cNvSpPr/>
          <p:nvPr/>
        </p:nvSpPr>
        <p:spPr>
          <a:xfrm>
            <a:off x="6681509" y="5184743"/>
            <a:ext cx="52405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Aurélien</a:t>
            </a:r>
            <a:r>
              <a:rPr lang="en-US" sz="1050" dirty="0"/>
              <a:t> </a:t>
            </a:r>
            <a:r>
              <a:rPr lang="en-US" sz="1050" dirty="0" err="1"/>
              <a:t>Géron</a:t>
            </a:r>
            <a:r>
              <a:rPr lang="en-US" sz="1050" dirty="0"/>
              <a:t> A Short Introduction to Entropy, Cross-Entropy and KL-Divergence (YouTube)</a:t>
            </a:r>
          </a:p>
        </p:txBody>
      </p:sp>
    </p:spTree>
    <p:extLst>
      <p:ext uri="{BB962C8B-B14F-4D97-AF65-F5344CB8AC3E}">
        <p14:creationId xmlns:p14="http://schemas.microsoft.com/office/powerpoint/2010/main" val="189211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4894-66C6-3AB7-EE7C-697031EEF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CE Loss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F9E2B-9890-F0C0-6914-A8418FCEBB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330612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sz="2500" dirty="0"/>
                  <a:t>Logits: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5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85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86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058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32</m:t>
                        </m:r>
                      </m:e>
                    </m:d>
                  </m:oMath>
                </a14:m>
                <a:endParaRPr lang="en-US" sz="2500" b="0" i="1" dirty="0"/>
              </a:p>
              <a:p>
                <a:pPr lvl="1"/>
                <a:r>
                  <a:rPr lang="en-US" sz="2500" b="0" dirty="0"/>
                  <a:t>Normalize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5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85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86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738</m:t>
                    </m:r>
                  </m:oMath>
                </a14:m>
                <a:r>
                  <a:rPr lang="en-US" sz="2500" b="0" dirty="0"/>
                  <a:t> to get </a:t>
                </a:r>
                <a:r>
                  <a:rPr lang="en-US" sz="2500" dirty="0">
                    <a:ea typeface="+mn-ea"/>
                    <a:cs typeface="+mn-cs"/>
                  </a:rPr>
                  <a:t>SoftMax scores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058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016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 .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631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 .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353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500" dirty="0"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F9E2B-9890-F0C0-6914-A8418FCEBB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3306125"/>
              </a:xfrm>
              <a:blipFill>
                <a:blip r:embed="rId2"/>
                <a:stretch>
                  <a:fillRect l="-612" t="-38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B391-ED57-888E-5C58-F02746BD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2AEC8-DB93-3A78-9AB7-3547E7670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57" y="4065847"/>
            <a:ext cx="3949616" cy="20805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9A82B6-4A2A-0CC1-B2E1-B3F1F2F5611E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 bwMode="auto">
          <a:xfrm flipV="1">
            <a:off x="5787420" y="5106122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CF753DE-0C18-269C-6F47-A6A46EF9A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341" y="3828642"/>
            <a:ext cx="4081079" cy="2554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5DB6E4-B95B-27FA-1566-C5869852CC1A}"/>
              </a:ext>
            </a:extLst>
          </p:cNvPr>
          <p:cNvSpPr txBox="1"/>
          <p:nvPr/>
        </p:nvSpPr>
        <p:spPr>
          <a:xfrm>
            <a:off x="2816268" y="6384971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01C81-59E7-A3BB-ED93-BFA0805087A2}"/>
              </a:ext>
            </a:extLst>
          </p:cNvPr>
          <p:cNvSpPr txBox="1"/>
          <p:nvPr/>
        </p:nvSpPr>
        <p:spPr>
          <a:xfrm>
            <a:off x="7643101" y="6383603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C43D49-0687-3F12-092B-FFBCC09B9170}"/>
              </a:ext>
            </a:extLst>
          </p:cNvPr>
          <p:cNvSpPr/>
          <p:nvPr/>
        </p:nvSpPr>
        <p:spPr bwMode="auto">
          <a:xfrm>
            <a:off x="8879965" y="5444490"/>
            <a:ext cx="563336" cy="5470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18A05-FCE2-D2FC-E03C-29C581D50283}"/>
              </a:ext>
            </a:extLst>
          </p:cNvPr>
          <p:cNvSpPr txBox="1"/>
          <p:nvPr/>
        </p:nvSpPr>
        <p:spPr>
          <a:xfrm>
            <a:off x="9437742" y="5484172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label</a:t>
            </a:r>
            <a:endParaRPr lang="en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13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ABEF-8F35-E6B7-380F-D3A08309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Image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6357B-1FC2-260A-8F8C-AE0D65261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40164-798A-6565-9931-619BA7442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812539-DAAE-E646-94C0-FA11839730B0}"/>
              </a:ext>
            </a:extLst>
          </p:cNvPr>
          <p:cNvSpPr/>
          <p:nvPr/>
        </p:nvSpPr>
        <p:spPr bwMode="auto">
          <a:xfrm>
            <a:off x="4153600" y="4809491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78FDB8-D984-2A54-43E8-02CEAA3BB35F}"/>
              </a:ext>
            </a:extLst>
          </p:cNvPr>
          <p:cNvSpPr/>
          <p:nvPr/>
        </p:nvSpPr>
        <p:spPr bwMode="auto">
          <a:xfrm>
            <a:off x="6242307" y="4809491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823508-CFF2-E6D2-5059-FF8BD75084D6}"/>
                  </a:ext>
                </a:extLst>
              </p:cNvPr>
              <p:cNvSpPr txBox="1"/>
              <p:nvPr/>
            </p:nvSpPr>
            <p:spPr>
              <a:xfrm>
                <a:off x="8348909" y="4037551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823508-CFF2-E6D2-5059-FF8BD7508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09" y="4037551"/>
                <a:ext cx="1195327" cy="25545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C493AF27-39CF-EE81-EBA3-5A2C012C5049}"/>
              </a:ext>
            </a:extLst>
          </p:cNvPr>
          <p:cNvSpPr/>
          <p:nvPr/>
        </p:nvSpPr>
        <p:spPr bwMode="auto">
          <a:xfrm>
            <a:off x="9513402" y="4172186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0B810C-41AC-4BA0-DE0A-384399E7AFAE}"/>
              </a:ext>
            </a:extLst>
          </p:cNvPr>
          <p:cNvSpPr txBox="1"/>
          <p:nvPr/>
        </p:nvSpPr>
        <p:spPr>
          <a:xfrm>
            <a:off x="9711823" y="499810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98E1AD-AEAD-2FD0-064A-81757F7DB785}"/>
              </a:ext>
            </a:extLst>
          </p:cNvPr>
          <p:cNvCxnSpPr>
            <a:endCxn id="17" idx="1"/>
          </p:cNvCxnSpPr>
          <p:nvPr/>
        </p:nvCxnSpPr>
        <p:spPr bwMode="auto">
          <a:xfrm flipV="1">
            <a:off x="3641843" y="5214949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53F9B2-C93C-09B0-23A0-313F367DBCE7}"/>
              </a:ext>
            </a:extLst>
          </p:cNvPr>
          <p:cNvCxnSpPr/>
          <p:nvPr/>
        </p:nvCxnSpPr>
        <p:spPr bwMode="auto">
          <a:xfrm flipV="1">
            <a:off x="5737776" y="5223603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8AD523-46A9-9DA7-8C06-DC341265DFA3}"/>
              </a:ext>
            </a:extLst>
          </p:cNvPr>
          <p:cNvCxnSpPr/>
          <p:nvPr/>
        </p:nvCxnSpPr>
        <p:spPr bwMode="auto">
          <a:xfrm flipV="1">
            <a:off x="7826483" y="5223603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5" name="Picture 4">
            <a:extLst>
              <a:ext uri="{FF2B5EF4-FFF2-40B4-BE49-F238E27FC236}">
                <a16:creationId xmlns:a16="http://schemas.microsoft.com/office/drawing/2014/main" id="{CACF0A50-1D2C-00B2-0C1F-2E9FDD7DA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539" y="4482175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Brace 25">
            <a:extLst>
              <a:ext uri="{FF2B5EF4-FFF2-40B4-BE49-F238E27FC236}">
                <a16:creationId xmlns:a16="http://schemas.microsoft.com/office/drawing/2014/main" id="{C05EE518-6B76-F834-97F3-F3253C287FB2}"/>
              </a:ext>
            </a:extLst>
          </p:cNvPr>
          <p:cNvSpPr/>
          <p:nvPr/>
        </p:nvSpPr>
        <p:spPr bwMode="auto">
          <a:xfrm rot="5400000">
            <a:off x="4798486" y="5095229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10A494BF-BC0E-ED4B-BA6A-9D073B589619}"/>
              </a:ext>
            </a:extLst>
          </p:cNvPr>
          <p:cNvSpPr/>
          <p:nvPr/>
        </p:nvSpPr>
        <p:spPr bwMode="auto">
          <a:xfrm rot="5400000">
            <a:off x="6905088" y="5095229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952DFD-A9C7-3B2E-AE7C-85A4033F0309}"/>
              </a:ext>
            </a:extLst>
          </p:cNvPr>
          <p:cNvSpPr txBox="1"/>
          <p:nvPr/>
        </p:nvSpPr>
        <p:spPr>
          <a:xfrm>
            <a:off x="3720197" y="6002648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A29F55-3F12-4DB5-2B64-C37F50F758A0}"/>
              </a:ext>
            </a:extLst>
          </p:cNvPr>
          <p:cNvSpPr txBox="1"/>
          <p:nvPr/>
        </p:nvSpPr>
        <p:spPr>
          <a:xfrm>
            <a:off x="6524148" y="6034519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898290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B941-F3C1-CB3F-7633-D331A976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Metrics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F0C09-18AA-4C1B-CBCE-39A84B9A9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8266739" cy="51947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for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TP: a sick person is diagnosed as sick</a:t>
            </a:r>
          </a:p>
          <a:p>
            <a:pPr lvl="1"/>
            <a:r>
              <a:rPr lang="en-US" dirty="0"/>
              <a:t>TN: a healthy person is diagnosed as healthy</a:t>
            </a:r>
            <a:endParaRPr lang="en-SE" dirty="0"/>
          </a:p>
          <a:p>
            <a:pPr lvl="1"/>
            <a:r>
              <a:rPr lang="en-US" dirty="0"/>
              <a:t>FP: a healthy person is misdiagnosed as sick</a:t>
            </a:r>
            <a:endParaRPr lang="en-SE" dirty="0"/>
          </a:p>
          <a:p>
            <a:pPr lvl="1"/>
            <a:r>
              <a:rPr lang="en-US" dirty="0"/>
              <a:t>FN: a sick person is misdiagnosed as healthy</a:t>
            </a:r>
          </a:p>
          <a:p>
            <a:r>
              <a:rPr lang="en-US" dirty="0"/>
              <a:t>Never Forget Again! // Precision vs Recall with a Clear Example of Precision and Recall by Kimberly </a:t>
            </a:r>
            <a:r>
              <a:rPr lang="en-US" dirty="0" err="1"/>
              <a:t>Fessel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https://www.youtube.com/watch?v=qWfzIYCvBqo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B471F-A72A-9278-9D2D-FBBDC948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C3108A19-A38E-4EF9-5E2B-6EBA0B20768F}"/>
              </a:ext>
            </a:extLst>
          </p:cNvPr>
          <p:cNvSpPr/>
          <p:nvPr/>
        </p:nvSpPr>
        <p:spPr>
          <a:xfrm>
            <a:off x="8758471" y="1041545"/>
            <a:ext cx="3183448" cy="5753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9412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F1F4-E244-C970-B43B-02455692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3A10B-EA8C-4AA8-B891-D0828308A1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399428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positive cases, the classier correctly classifies 33.3% of them as positive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Recall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.333∗.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.333+.125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7+90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negative cases, the classier misclassifies 7.2% of them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1+90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1+90+7+2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makes the correct prediction 91% percent of the time</a:t>
                </a:r>
              </a:p>
              <a:p>
                <a:r>
                  <a:rPr lang="en-US" dirty="0"/>
                  <a:t>Positive correlation between TPR vs. FPR</a:t>
                </a:r>
              </a:p>
              <a:p>
                <a:r>
                  <a:rPr lang="en-US" dirty="0"/>
                  <a:t>In general, negative correlation between precision vs. recall (but not strictly monotonic)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3A10B-EA8C-4AA8-B891-D0828308A1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3994283"/>
              </a:xfrm>
              <a:blipFill>
                <a:blip r:embed="rId2"/>
                <a:stretch>
                  <a:fillRect l="-501" t="-1527" b="-183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787A0-7A05-84A8-C0A0-39A7EBB5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9EDD8B5C-D1BA-E26B-E89F-95781B44D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0924"/>
              </p:ext>
            </p:extLst>
          </p:nvPr>
        </p:nvGraphicFramePr>
        <p:xfrm>
          <a:off x="3085556" y="516072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(FN)=2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(TP)=1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(FP)=7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91134F-A36B-8C73-AA2E-54ECD1AE79EA}"/>
              </a:ext>
            </a:extLst>
          </p:cNvPr>
          <p:cNvSpPr txBox="1"/>
          <p:nvPr/>
        </p:nvSpPr>
        <p:spPr>
          <a:xfrm>
            <a:off x="3636828" y="6610439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</p:spTree>
    <p:extLst>
      <p:ext uri="{BB962C8B-B14F-4D97-AF65-F5344CB8AC3E}">
        <p14:creationId xmlns:p14="http://schemas.microsoft.com/office/powerpoint/2010/main" val="27938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5AEE-A9AC-C64E-C8D1-78B46FC7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1EAFA-7984-C7E4-1A8C-7E74510595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396083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is ill-defined)</a:t>
                </a:r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dirty="0"/>
                  <a:t>Among all the positive cases, the classier correctly classifies 0% of them as positive</a:t>
                </a:r>
              </a:p>
              <a:p>
                <a:r>
                  <a:rPr lang="en-US" kern="0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dirty="0"/>
                  <a:t>Among all the negative cases, the classier misclassifies 0% of them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0+97+0+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=.97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very accurate for a rare disease (diagnose everyone to be healthy), but not very useful</a:t>
                </a:r>
                <a:endParaRPr lang="en-US" kern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1EAFA-7984-C7E4-1A8C-7E74510595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3960839"/>
              </a:xfrm>
              <a:blipFill>
                <a:blip r:embed="rId2"/>
                <a:stretch>
                  <a:fillRect l="-612" t="-2000" r="-1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80905-58DB-5F7D-68D7-D2A4516B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C94544E0-02A0-57D1-05D7-AADCD0512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99470"/>
              </p:ext>
            </p:extLst>
          </p:nvPr>
        </p:nvGraphicFramePr>
        <p:xfrm>
          <a:off x="3208289" y="5198432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(FN)=3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(TN)=97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(FP)=0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7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B4F7-B7D8-49F5-189C-623B5132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and AUC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0F3EA-52D5-4517-0EB2-5CE9DC6335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186158" cy="542264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Binary classification is typically based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Lower threshold for positive prediction leads to higher FPR and higher TPR, and vice versa</a:t>
                </a:r>
              </a:p>
              <a:p>
                <a:r>
                  <a:rPr lang="en-US" dirty="0"/>
                  <a:t>Receiver Operating Characteristic (ROC) Curve plots FPR (x-axis) vs. TPR (y-axis); Area Under the Curve (AUC) is the area under ROC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worst ROC curve;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r>
                  <a:rPr lang="en-US" dirty="0"/>
                  <a:t> (dotted line)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0F3EA-52D5-4517-0EB2-5CE9DC63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186158" cy="5422644"/>
              </a:xfrm>
              <a:blipFill>
                <a:blip r:embed="rId2"/>
                <a:stretch>
                  <a:fillRect l="-1379" t="-2584" r="-20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0A541-9332-425E-44AE-2182B74A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639CCF-5C59-EB4A-2843-B125FB956E06}"/>
              </a:ext>
            </a:extLst>
          </p:cNvPr>
          <p:cNvGrpSpPr/>
          <p:nvPr/>
        </p:nvGrpSpPr>
        <p:grpSpPr>
          <a:xfrm>
            <a:off x="8386296" y="4479269"/>
            <a:ext cx="3387779" cy="2399065"/>
            <a:chOff x="966562" y="1185912"/>
            <a:chExt cx="7025260" cy="5268945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F2CE0C2-2E86-3862-36BC-FAC2BBC02D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17B981-C3AB-58A0-04F6-84EACA8385F2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F38A14-B4A5-BAEA-64AC-2D00683EC553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2B1550-C6B8-3F08-F057-0D0521B425E7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31DE85-FA4D-132A-8CC9-62B666AC6DE5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238DC3-A181-E266-C07A-BE3806523A8D}"/>
              </a:ext>
            </a:extLst>
          </p:cNvPr>
          <p:cNvSpPr/>
          <p:nvPr/>
        </p:nvSpPr>
        <p:spPr bwMode="auto">
          <a:xfrm>
            <a:off x="7088437" y="1659704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2E6C15A-55E6-FDE9-0C3C-1A96249EEB83}"/>
              </a:ext>
            </a:extLst>
          </p:cNvPr>
          <p:cNvSpPr/>
          <p:nvPr/>
        </p:nvSpPr>
        <p:spPr bwMode="auto">
          <a:xfrm>
            <a:off x="9607304" y="1203611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E2C14C-3451-DD02-B9AC-654A95B62CA4}"/>
              </a:ext>
            </a:extLst>
          </p:cNvPr>
          <p:cNvCxnSpPr>
            <a:cxnSpLocks/>
          </p:cNvCxnSpPr>
          <p:nvPr/>
        </p:nvCxnSpPr>
        <p:spPr bwMode="auto">
          <a:xfrm>
            <a:off x="6949639" y="4001175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9500A3-32A3-A2B9-14FE-2DEA061E8E44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10047898" y="2225334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B83B11-02E3-CC1B-4C00-A3035A428762}"/>
              </a:ext>
            </a:extLst>
          </p:cNvPr>
          <p:cNvCxnSpPr/>
          <p:nvPr/>
        </p:nvCxnSpPr>
        <p:spPr bwMode="auto">
          <a:xfrm>
            <a:off x="10097160" y="4318739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AA4206-DF82-D9F6-8EC1-8DAC93C701D2}"/>
              </a:ext>
            </a:extLst>
          </p:cNvPr>
          <p:cNvSpPr txBox="1"/>
          <p:nvPr/>
        </p:nvSpPr>
        <p:spPr>
          <a:xfrm>
            <a:off x="10381140" y="4286269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A080C1-3652-7AA7-3131-D9DB49CE7046}"/>
              </a:ext>
            </a:extLst>
          </p:cNvPr>
          <p:cNvSpPr txBox="1"/>
          <p:nvPr/>
        </p:nvSpPr>
        <p:spPr>
          <a:xfrm>
            <a:off x="8400349" y="4286269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363D9A-ABB1-E7BF-20CC-AF31F23E1068}"/>
              </a:ext>
            </a:extLst>
          </p:cNvPr>
          <p:cNvCxnSpPr/>
          <p:nvPr/>
        </p:nvCxnSpPr>
        <p:spPr bwMode="auto">
          <a:xfrm>
            <a:off x="8988178" y="4318926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3182A7-2360-E43C-002F-3BBABCD5D2DD}"/>
              </a:ext>
            </a:extLst>
          </p:cNvPr>
          <p:cNvCxnSpPr>
            <a:cxnSpLocks/>
          </p:cNvCxnSpPr>
          <p:nvPr/>
        </p:nvCxnSpPr>
        <p:spPr bwMode="auto">
          <a:xfrm>
            <a:off x="10092941" y="4166698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F22D5F-067D-31FE-7A76-6C7A2F980EC8}"/>
              </a:ext>
            </a:extLst>
          </p:cNvPr>
          <p:cNvSpPr txBox="1"/>
          <p:nvPr/>
        </p:nvSpPr>
        <p:spPr>
          <a:xfrm>
            <a:off x="9534776" y="1640559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C6356D-CA68-ECAD-096F-9DF1FBAA701F}"/>
              </a:ext>
            </a:extLst>
          </p:cNvPr>
          <p:cNvSpPr txBox="1"/>
          <p:nvPr/>
        </p:nvSpPr>
        <p:spPr>
          <a:xfrm>
            <a:off x="10616805" y="2373012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D6ED45-5076-FDCF-AA0E-ED0FDA8510E8}"/>
              </a:ext>
            </a:extLst>
          </p:cNvPr>
          <p:cNvSpPr txBox="1"/>
          <p:nvPr/>
        </p:nvSpPr>
        <p:spPr>
          <a:xfrm>
            <a:off x="7157875" y="2373012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0C766EF4-A233-F78D-FD51-BB99EE3F919A}"/>
              </a:ext>
            </a:extLst>
          </p:cNvPr>
          <p:cNvSpPr/>
          <p:nvPr/>
        </p:nvSpPr>
        <p:spPr bwMode="auto">
          <a:xfrm>
            <a:off x="10092941" y="3716082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95BDAFD8-6380-AB12-3A74-2100427342FC}"/>
              </a:ext>
            </a:extLst>
          </p:cNvPr>
          <p:cNvSpPr/>
          <p:nvPr/>
        </p:nvSpPr>
        <p:spPr bwMode="auto">
          <a:xfrm flipH="1">
            <a:off x="9645899" y="3499826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A6C2A8-460E-37F6-6178-F1C927F6A397}"/>
              </a:ext>
            </a:extLst>
          </p:cNvPr>
          <p:cNvSpPr txBox="1"/>
          <p:nvPr/>
        </p:nvSpPr>
        <p:spPr>
          <a:xfrm>
            <a:off x="10085092" y="3936108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4414AF-6A48-B3F8-C641-6238039BBE9B}"/>
              </a:ext>
            </a:extLst>
          </p:cNvPr>
          <p:cNvSpPr txBox="1"/>
          <p:nvPr/>
        </p:nvSpPr>
        <p:spPr>
          <a:xfrm>
            <a:off x="9689671" y="3936108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015CAF-1A5F-818E-F682-DFE3A0F5C88E}"/>
              </a:ext>
            </a:extLst>
          </p:cNvPr>
          <p:cNvSpPr txBox="1"/>
          <p:nvPr/>
        </p:nvSpPr>
        <p:spPr>
          <a:xfrm>
            <a:off x="8670641" y="3022297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A1405D-7611-8901-8B14-1CA04676FD34}"/>
              </a:ext>
            </a:extLst>
          </p:cNvPr>
          <p:cNvSpPr txBox="1"/>
          <p:nvPr/>
        </p:nvSpPr>
        <p:spPr>
          <a:xfrm>
            <a:off x="10283047" y="3022297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5E7493-776B-70BA-44AD-F16226E52F38}"/>
              </a:ext>
            </a:extLst>
          </p:cNvPr>
          <p:cNvSpPr txBox="1"/>
          <p:nvPr/>
        </p:nvSpPr>
        <p:spPr>
          <a:xfrm>
            <a:off x="11127275" y="3951496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Feature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46261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13E94-F2EE-A0C2-E887-A4EFD1F7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64866-728E-5E2B-D535-5F078A261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7606862" cy="544642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</a:t>
            </a:r>
          </a:p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3D913-51DC-950C-BDAB-03A04928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92F515-5DFA-1C54-B260-48E72F7D3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717" y="5376754"/>
            <a:ext cx="3503134" cy="135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F110E-A64D-76C2-DB22-46A41474C113}"/>
              </a:ext>
            </a:extLst>
          </p:cNvPr>
          <p:cNvSpPr txBox="1"/>
          <p:nvPr/>
        </p:nvSpPr>
        <p:spPr>
          <a:xfrm>
            <a:off x="8601170" y="5241584"/>
            <a:ext cx="1676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Reinforcement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F932B0-71D6-46BE-A1F1-C56797A28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843" y="1208536"/>
            <a:ext cx="1897837" cy="2034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2680A9-75AF-6E6C-DE4C-A6CC573A7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849" y="3241037"/>
            <a:ext cx="1886247" cy="20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48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081E-D277-EC0A-4AA7-CA97D9C8B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Confusion Matrix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A0D38-B507-F5D6-BE23-3B9A36DEF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7842A-CDEB-72E7-5313-7F0F9A26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908E382-C792-AE04-E960-D6DDA2125C30}"/>
              </a:ext>
            </a:extLst>
          </p:cNvPr>
          <p:cNvSpPr/>
          <p:nvPr/>
        </p:nvSpPr>
        <p:spPr>
          <a:xfrm>
            <a:off x="1827049" y="2959639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131AB1-037C-D630-4FE2-D714FFD734E3}"/>
              </a:ext>
            </a:extLst>
          </p:cNvPr>
          <p:cNvSpPr/>
          <p:nvPr/>
        </p:nvSpPr>
        <p:spPr>
          <a:xfrm>
            <a:off x="3583468" y="2959626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6B97AFE-0B8A-7363-5CFD-8CE2EA5F3DAA}"/>
              </a:ext>
            </a:extLst>
          </p:cNvPr>
          <p:cNvSpPr/>
          <p:nvPr/>
        </p:nvSpPr>
        <p:spPr>
          <a:xfrm>
            <a:off x="3364644" y="3684175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A107247-D4DE-A223-9CFB-E234957D0BCA}"/>
              </a:ext>
            </a:extLst>
          </p:cNvPr>
          <p:cNvSpPr/>
          <p:nvPr/>
        </p:nvSpPr>
        <p:spPr>
          <a:xfrm>
            <a:off x="3388469" y="3684175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6BC78641-769F-666F-7419-BF20B680283D}"/>
              </a:ext>
            </a:extLst>
          </p:cNvPr>
          <p:cNvSpPr/>
          <p:nvPr/>
        </p:nvSpPr>
        <p:spPr>
          <a:xfrm>
            <a:off x="5681414" y="3179226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3550CDF-F86E-0DC2-495A-025F1852F458}"/>
              </a:ext>
            </a:extLst>
          </p:cNvPr>
          <p:cNvSpPr txBox="1"/>
          <p:nvPr/>
        </p:nvSpPr>
        <p:spPr>
          <a:xfrm>
            <a:off x="5847667" y="3566536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12AAF9E-D58C-97C8-509C-0C5B9B5BDF22}"/>
              </a:ext>
            </a:extLst>
          </p:cNvPr>
          <p:cNvSpPr/>
          <p:nvPr/>
        </p:nvSpPr>
        <p:spPr>
          <a:xfrm>
            <a:off x="7038586" y="3302821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C8F4C734-279A-9D97-DE0E-E7B1B9A0C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709782"/>
              </p:ext>
            </p:extLst>
          </p:nvPr>
        </p:nvGraphicFramePr>
        <p:xfrm>
          <a:off x="7393016" y="5078164"/>
          <a:ext cx="2567132" cy="125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592806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67414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TP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FP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877F7701-4A2F-5461-7928-8EC0F17C8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411605"/>
              </p:ext>
            </p:extLst>
          </p:nvPr>
        </p:nvGraphicFramePr>
        <p:xfrm>
          <a:off x="2378752" y="4855305"/>
          <a:ext cx="3139574" cy="1568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02525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3727246430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pPr algn="ctr"/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082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13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2119-134A-69F2-7B9E-ECD6B9B28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Training Neural Networks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7D09B-E467-6A5E-22F5-57F4BFF97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E9408-4BE2-13A4-1981-7D6946E6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25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62DD8-7AA2-0E1D-8F58-21690A054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for NN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9453B-1D8B-C421-A923-D543C2765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7170972" cy="5194738"/>
          </a:xfrm>
        </p:spPr>
        <p:txBody>
          <a:bodyPr/>
          <a:lstStyle/>
          <a:p>
            <a:r>
              <a:rPr lang="en-US" dirty="0"/>
              <a:t>Forward inference vs. back-propagation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E6624-AD3D-68BE-D0C7-DB4CDDEF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“neural network”的图片搜索结果">
            <a:extLst>
              <a:ext uri="{FF2B5EF4-FFF2-40B4-BE49-F238E27FC236}">
                <a16:creationId xmlns:a16="http://schemas.microsoft.com/office/drawing/2014/main" id="{EEBDC71B-6F91-5D92-96FA-42A938807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92" y="4332282"/>
            <a:ext cx="3304028" cy="206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5569417-14EF-EE5B-723A-DC5FB2FCB2B1}"/>
              </a:ext>
            </a:extLst>
          </p:cNvPr>
          <p:cNvSpPr/>
          <p:nvPr/>
        </p:nvSpPr>
        <p:spPr>
          <a:xfrm>
            <a:off x="8685052" y="4796087"/>
            <a:ext cx="2748247" cy="484632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 inference (fast)</a:t>
            </a: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EE2E062-1BA6-97DA-A196-F6087D00D5FB}"/>
              </a:ext>
            </a:extLst>
          </p:cNvPr>
          <p:cNvSpPr/>
          <p:nvPr/>
        </p:nvSpPr>
        <p:spPr>
          <a:xfrm flipH="1">
            <a:off x="8620102" y="5292119"/>
            <a:ext cx="2748247" cy="484632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 back-prop (slow)</a:t>
            </a: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B19685-A609-C856-486B-314C526DF958}"/>
              </a:ext>
            </a:extLst>
          </p:cNvPr>
          <p:cNvGrpSpPr/>
          <p:nvPr/>
        </p:nvGrpSpPr>
        <p:grpSpPr>
          <a:xfrm>
            <a:off x="7896214" y="1425613"/>
            <a:ext cx="4323443" cy="1330909"/>
            <a:chOff x="7896214" y="932001"/>
            <a:chExt cx="4323443" cy="133090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B45018-36A6-C174-9643-94AD9319DE1C}"/>
                </a:ext>
              </a:extLst>
            </p:cNvPr>
            <p:cNvSpPr/>
            <p:nvPr/>
          </p:nvSpPr>
          <p:spPr>
            <a:xfrm>
              <a:off x="9979947" y="1183859"/>
              <a:ext cx="914400" cy="914400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i="1" dirty="0"/>
                <a:t>f</a:t>
              </a:r>
              <a:endParaRPr lang="en-SE" sz="2000" i="1" dirty="0" err="1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2EA623-05F0-3069-8A5E-A47F15EC7CFD}"/>
                </a:ext>
              </a:extLst>
            </p:cNvPr>
            <p:cNvCxnSpPr>
              <a:cxnSpLocks/>
            </p:cNvCxnSpPr>
            <p:nvPr/>
          </p:nvCxnSpPr>
          <p:spPr>
            <a:xfrm>
              <a:off x="9598941" y="1193953"/>
              <a:ext cx="420967" cy="24624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C8EA8F8-342B-A508-5458-29F7559A60CA}"/>
                </a:ext>
              </a:extLst>
            </p:cNvPr>
            <p:cNvCxnSpPr>
              <a:cxnSpLocks/>
            </p:cNvCxnSpPr>
            <p:nvPr/>
          </p:nvCxnSpPr>
          <p:spPr>
            <a:xfrm>
              <a:off x="9035736" y="1193953"/>
              <a:ext cx="56320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33DC709-F0B3-2DF5-592F-BF36D1D4F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6402" y="1892916"/>
              <a:ext cx="542986" cy="27679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B373160-00ED-728F-21FE-64788B18C54E}"/>
                </a:ext>
              </a:extLst>
            </p:cNvPr>
            <p:cNvCxnSpPr>
              <a:cxnSpLocks/>
            </p:cNvCxnSpPr>
            <p:nvPr/>
          </p:nvCxnSpPr>
          <p:spPr>
            <a:xfrm>
              <a:off x="9035736" y="2169706"/>
              <a:ext cx="50066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AA5CF0-BCD7-9441-DDF6-287967E6E409}"/>
                </a:ext>
              </a:extLst>
            </p:cNvPr>
            <p:cNvCxnSpPr>
              <a:cxnSpLocks/>
            </p:cNvCxnSpPr>
            <p:nvPr/>
          </p:nvCxnSpPr>
          <p:spPr>
            <a:xfrm>
              <a:off x="9035736" y="1679331"/>
              <a:ext cx="972883" cy="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FF562E-4A3B-B113-FEEB-6A54571A3D8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4347" y="1670065"/>
              <a:ext cx="749122" cy="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50AE1D-553E-EB3C-0BF9-B66C091ECBBA}"/>
                </a:ext>
              </a:extLst>
            </p:cNvPr>
            <p:cNvSpPr txBox="1"/>
            <p:nvPr/>
          </p:nvSpPr>
          <p:spPr>
            <a:xfrm>
              <a:off x="7896214" y="1255527"/>
              <a:ext cx="1043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params</a:t>
              </a:r>
              <a:endParaRPr lang="en-SE" dirty="0" err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F395D5-95BB-1E58-2121-31D1C2089886}"/>
                    </a:ext>
                  </a:extLst>
                </p:cNvPr>
                <p:cNvSpPr txBox="1"/>
                <p:nvPr/>
              </p:nvSpPr>
              <p:spPr>
                <a:xfrm>
                  <a:off x="8746938" y="932001"/>
                  <a:ext cx="443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SE" b="1" dirty="0" err="1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F395D5-95BB-1E58-2121-31D1C2089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6938" y="932001"/>
                  <a:ext cx="44307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C7C90C3-21D1-F8FB-CEB8-65A36EC5B1B8}"/>
                    </a:ext>
                  </a:extLst>
                </p:cNvPr>
                <p:cNvSpPr txBox="1"/>
                <p:nvPr/>
              </p:nvSpPr>
              <p:spPr>
                <a:xfrm>
                  <a:off x="8771881" y="1347194"/>
                  <a:ext cx="402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SE" dirty="0" err="1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AC803E8-5059-2A19-A8B7-67F6F581B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881" y="1347194"/>
                  <a:ext cx="40267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ACEC4FF-6034-491D-F1FD-08EF2416EA2A}"/>
                    </a:ext>
                  </a:extLst>
                </p:cNvPr>
                <p:cNvSpPr txBox="1"/>
                <p:nvPr/>
              </p:nvSpPr>
              <p:spPr>
                <a:xfrm>
                  <a:off x="8771881" y="1879402"/>
                  <a:ext cx="3962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SE" b="1" dirty="0" err="1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9FA2538-FAD0-6A37-23E8-4A0938F0FE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881" y="1879402"/>
                  <a:ext cx="39626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07E384-62C4-237C-85AA-291BE743A06B}"/>
                </a:ext>
              </a:extLst>
            </p:cNvPr>
            <p:cNvSpPr txBox="1"/>
            <p:nvPr/>
          </p:nvSpPr>
          <p:spPr>
            <a:xfrm>
              <a:off x="7984212" y="1893578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input</a:t>
              </a:r>
              <a:endParaRPr lang="en-SE" dirty="0" err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C2594D-AE00-B7EC-D7DB-8AABC4ECD667}"/>
                </a:ext>
              </a:extLst>
            </p:cNvPr>
            <p:cNvSpPr txBox="1"/>
            <p:nvPr/>
          </p:nvSpPr>
          <p:spPr>
            <a:xfrm>
              <a:off x="10790740" y="1023011"/>
              <a:ext cx="142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activations</a:t>
              </a:r>
              <a:endParaRPr lang="en-SE" dirty="0" err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2C7E4EA-CACB-5004-0BA5-2B1166F15D6B}"/>
                    </a:ext>
                  </a:extLst>
                </p:cNvPr>
                <p:cNvSpPr txBox="1"/>
                <p:nvPr/>
              </p:nvSpPr>
              <p:spPr>
                <a:xfrm>
                  <a:off x="11067571" y="1317073"/>
                  <a:ext cx="4090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en-SE" dirty="0" err="1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E990C5E-AD29-73BA-9704-65BD1AD8F3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7571" y="1317073"/>
                  <a:ext cx="40908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DC8ACD-27F6-AD25-9AAD-935A2E76973C}"/>
              </a:ext>
            </a:extLst>
          </p:cNvPr>
          <p:cNvGrpSpPr/>
          <p:nvPr/>
        </p:nvGrpSpPr>
        <p:grpSpPr>
          <a:xfrm>
            <a:off x="7680417" y="2780391"/>
            <a:ext cx="4164397" cy="1435057"/>
            <a:chOff x="7680417" y="2537631"/>
            <a:chExt cx="4164397" cy="143505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2791529-B295-77F3-46F7-52306EB6198C}"/>
                </a:ext>
              </a:extLst>
            </p:cNvPr>
            <p:cNvSpPr txBox="1"/>
            <p:nvPr/>
          </p:nvSpPr>
          <p:spPr>
            <a:xfrm>
              <a:off x="7680417" y="3157728"/>
              <a:ext cx="1264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gradients</a:t>
              </a:r>
              <a:endParaRPr lang="en-SE" dirty="0" err="1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C140DC-4895-8314-173E-7F6FC686B6C3}"/>
                </a:ext>
              </a:extLst>
            </p:cNvPr>
            <p:cNvGrpSpPr/>
            <p:nvPr/>
          </p:nvGrpSpPr>
          <p:grpSpPr>
            <a:xfrm>
              <a:off x="8850573" y="2537631"/>
              <a:ext cx="2994241" cy="1435057"/>
              <a:chOff x="8850573" y="2537631"/>
              <a:chExt cx="2994241" cy="1435057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A09762C-8BE9-964B-7CD2-FEE9B86D3821}"/>
                  </a:ext>
                </a:extLst>
              </p:cNvPr>
              <p:cNvSpPr/>
              <p:nvPr/>
            </p:nvSpPr>
            <p:spPr>
              <a:xfrm>
                <a:off x="10079388" y="2947174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SE" sz="1200" b="1" dirty="0" err="1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FF6374A-B93D-A7B9-A247-2C69A473D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8382" y="2957268"/>
                <a:ext cx="420967" cy="24624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6EFE213-99C0-7039-279B-79C60FAFE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5177" y="2957268"/>
                <a:ext cx="563205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E92428A-F304-6CBB-FF3A-519903A431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5843" y="3656231"/>
                <a:ext cx="542986" cy="27679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7D66B37-DF9C-B2B5-23E5-5ADEFB7A7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5177" y="3933021"/>
                <a:ext cx="50066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C9F3E48-3C05-2B58-F5F7-8E98A1DC3F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5177" y="3442646"/>
                <a:ext cx="972883" cy="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ACF2A23-6939-7653-EDD6-B221A2A87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93788" y="3433380"/>
                <a:ext cx="749122" cy="0"/>
              </a:xfrm>
              <a:prstGeom prst="line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5A643B7-5958-76AB-EABD-EA98F1BFA7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919561" y="3052603"/>
                    <a:ext cx="9252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m:rPr>
                              <m:sty m:val="p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en-SE" b="1" dirty="0" err="1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BD8A46D-C214-F828-6981-1296A5C8A3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19561" y="3052603"/>
                    <a:ext cx="92525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4203F8D-BAB4-7D76-8943-B836F3609B1D}"/>
                      </a:ext>
                    </a:extLst>
                  </p:cNvPr>
                  <p:cNvSpPr txBox="1"/>
                  <p:nvPr/>
                </p:nvSpPr>
                <p:spPr>
                  <a:xfrm>
                    <a:off x="8850573" y="2537631"/>
                    <a:ext cx="9637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m:rPr>
                              <m:sty m:val="p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oMath>
                      </m:oMathPara>
                    </a14:m>
                    <a:endParaRPr lang="en-SE" b="1" dirty="0" err="1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EBE2C1B-75DE-E36F-1345-5C9FC827F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0573" y="2537631"/>
                    <a:ext cx="963725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3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B234959-5D7E-5AC3-FFA2-411981E00240}"/>
                      </a:ext>
                    </a:extLst>
                  </p:cNvPr>
                  <p:cNvSpPr txBox="1"/>
                  <p:nvPr/>
                </p:nvSpPr>
                <p:spPr>
                  <a:xfrm>
                    <a:off x="8850573" y="3091527"/>
                    <a:ext cx="9220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m:rPr>
                              <m:sty m:val="p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SE" dirty="0" err="1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691BEE4-8A18-7DBA-763C-F6C7DDE071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0573" y="3091527"/>
                    <a:ext cx="92204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63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2475F05E-69BC-98F1-749E-28B3B9820479}"/>
                      </a:ext>
                    </a:extLst>
                  </p:cNvPr>
                  <p:cNvSpPr txBox="1"/>
                  <p:nvPr/>
                </p:nvSpPr>
                <p:spPr>
                  <a:xfrm>
                    <a:off x="8850573" y="3603356"/>
                    <a:ext cx="9220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m:rPr>
                              <m:sty m:val="p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SE" b="1" dirty="0" err="1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CBB67838-EBD5-231E-D950-D0530F6748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0573" y="3603356"/>
                    <a:ext cx="922047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3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FCDCD1E-0578-EDB8-2CCA-46D07B6EE16D}"/>
                      </a:ext>
                    </a:extLst>
                  </p:cNvPr>
                  <p:cNvSpPr txBox="1"/>
                  <p:nvPr/>
                </p:nvSpPr>
                <p:spPr>
                  <a:xfrm>
                    <a:off x="9482569" y="2995599"/>
                    <a:ext cx="218052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a14:m>
                    <a:r>
                      <a:rPr lang="en-US" sz="1600" b="1" dirty="0"/>
                      <a:t>/</a:t>
                    </a:r>
                    <a14:m>
                      <m:oMath xmlns:m="http://schemas.openxmlformats.org/officeDocument/2006/math"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a14:m>
                    <a:endParaRPr lang="en-US" sz="1600" b="1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SE" sz="1600" b="1" dirty="0" err="1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1306AA7-9144-2D43-CB9D-CD16F7AB1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82569" y="2995599"/>
                    <a:ext cx="2180526" cy="83099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190" b="-43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91309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078F-98F2-E80A-3494-AB7644C1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ED8FF-27D3-3FFC-670E-2D007BAA12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106948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ED8FF-27D3-3FFC-670E-2D007BAA1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1069483"/>
              </a:xfrm>
              <a:blipFill>
                <a:blip r:embed="rId2"/>
                <a:stretch>
                  <a:fillRect l="-780" t="-13143" b="-108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C34F5-56EA-6495-50DB-05C38813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2B18F-11E0-7920-BAF7-18AC4392F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979" y="2201643"/>
            <a:ext cx="2917891" cy="466271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EFB3938-8EF5-5451-397C-F956EC94554D}"/>
              </a:ext>
            </a:extLst>
          </p:cNvPr>
          <p:cNvGrpSpPr/>
          <p:nvPr/>
        </p:nvGrpSpPr>
        <p:grpSpPr>
          <a:xfrm>
            <a:off x="5843862" y="2962096"/>
            <a:ext cx="4444724" cy="2954217"/>
            <a:chOff x="3265899" y="2861199"/>
            <a:chExt cx="2708582" cy="180027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31890B8-2922-E86B-5FCE-FB0537D0DA9E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0B89EA7-BB7D-5359-8351-705AAABCB48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4FF2599-B0B8-8C83-D4A7-17E3F83210B2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A9C195D-8514-CE3F-04A2-D89003FC66D1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C376D06-DE97-B63C-9D4C-F23B427E2335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48735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4C177-F730-97E1-990F-DECB9959C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E248B-6310-7A2D-6329-A97482D26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494779" cy="51947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Steepest descent may result in inefficient zig-zag path</a:t>
            </a:r>
          </a:p>
          <a:p>
            <a:pPr lvl="1"/>
            <a:r>
              <a:rPr lang="en-US" dirty="0"/>
              <a:t>More advanced GD methods exploit momentum, e.g., Nesterov,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</a:p>
          <a:p>
            <a:r>
              <a:rPr lang="en-US" sz="3200" dirty="0"/>
              <a:t>Mini-batch Stochastic Gradient Descent</a:t>
            </a:r>
          </a:p>
          <a:p>
            <a:pPr lvl="1"/>
            <a:r>
              <a:rPr lang="en-US" dirty="0"/>
              <a:t>Only use a small portion (a mini-batch) of the training data to compute the gradient</a:t>
            </a:r>
          </a:p>
          <a:p>
            <a:pPr lvl="1"/>
            <a:r>
              <a:rPr lang="en-US" dirty="0"/>
              <a:t>Common mini-batch sizes are 32/64/128 examples</a:t>
            </a:r>
          </a:p>
          <a:p>
            <a:pPr lvl="1"/>
            <a:r>
              <a:rPr lang="en-US" dirty="0"/>
              <a:t>Loop:</a:t>
            </a:r>
          </a:p>
          <a:p>
            <a:pPr lvl="2"/>
            <a:r>
              <a:rPr lang="en-US" dirty="0"/>
              <a:t>Sample a mini-batch of data</a:t>
            </a:r>
          </a:p>
          <a:p>
            <a:pPr lvl="2"/>
            <a:r>
              <a:rPr lang="en-US" dirty="0"/>
              <a:t>Forward prop it through the graph, get loss</a:t>
            </a:r>
          </a:p>
          <a:p>
            <a:pPr lvl="2"/>
            <a:r>
              <a:rPr lang="en-US" dirty="0"/>
              <a:t>Backprop to calculate the gradients</a:t>
            </a:r>
          </a:p>
          <a:p>
            <a:pPr lvl="2"/>
            <a:r>
              <a:rPr lang="en-US" dirty="0"/>
              <a:t>Update the parameters using gradient descent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3617D-12FB-9D26-F5A7-973347B91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B0D2FC0-5454-F68A-7F60-20ABA926016E}"/>
              </a:ext>
            </a:extLst>
          </p:cNvPr>
          <p:cNvSpPr/>
          <p:nvPr/>
        </p:nvSpPr>
        <p:spPr>
          <a:xfrm>
            <a:off x="8111603" y="1237593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0F2D489-E4F8-5FCE-C8B2-06D26C5F3562}"/>
              </a:ext>
            </a:extLst>
          </p:cNvPr>
          <p:cNvSpPr/>
          <p:nvPr/>
        </p:nvSpPr>
        <p:spPr>
          <a:xfrm>
            <a:off x="7669372" y="3763589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D7F9CA6A-D620-4144-A81F-9D9FBA967B07}"/>
              </a:ext>
            </a:extLst>
          </p:cNvPr>
          <p:cNvSpPr/>
          <p:nvPr/>
        </p:nvSpPr>
        <p:spPr>
          <a:xfrm>
            <a:off x="9397151" y="3732838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B8E129A-C4D6-A49E-ADD7-FA3DC6C55AC1}"/>
              </a:ext>
            </a:extLst>
          </p:cNvPr>
          <p:cNvSpPr txBox="1"/>
          <p:nvPr/>
        </p:nvSpPr>
        <p:spPr>
          <a:xfrm>
            <a:off x="7118219" y="4249412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F6EE35F5-05E5-1A49-7207-C0D7EFE840DD}"/>
              </a:ext>
            </a:extLst>
          </p:cNvPr>
          <p:cNvSpPr/>
          <p:nvPr/>
        </p:nvSpPr>
        <p:spPr>
          <a:xfrm>
            <a:off x="8111253" y="4265137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B6CAD9A1-BC32-95E4-0BEA-07A3883E0764}"/>
              </a:ext>
            </a:extLst>
          </p:cNvPr>
          <p:cNvSpPr/>
          <p:nvPr/>
        </p:nvSpPr>
        <p:spPr>
          <a:xfrm>
            <a:off x="11359797" y="42494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3">
                <a:extLst>
                  <a:ext uri="{FF2B5EF4-FFF2-40B4-BE49-F238E27FC236}">
                    <a16:creationId xmlns:a16="http://schemas.microsoft.com/office/drawing/2014/main" id="{C1CDC75D-5432-6105-EC73-0EBA3D19CD91}"/>
                  </a:ext>
                </a:extLst>
              </p:cNvPr>
              <p:cNvSpPr txBox="1"/>
              <p:nvPr/>
            </p:nvSpPr>
            <p:spPr>
              <a:xfrm>
                <a:off x="10936693" y="4281544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1" name="object 13">
                <a:extLst>
                  <a:ext uri="{FF2B5EF4-FFF2-40B4-BE49-F238E27FC236}">
                    <a16:creationId xmlns:a16="http://schemas.microsoft.com/office/drawing/2014/main" id="{C1CDC75D-5432-6105-EC73-0EBA3D19C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693" y="4281544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4">
            <a:extLst>
              <a:ext uri="{FF2B5EF4-FFF2-40B4-BE49-F238E27FC236}">
                <a16:creationId xmlns:a16="http://schemas.microsoft.com/office/drawing/2014/main" id="{F2042196-5027-6891-4894-112CD2856F69}"/>
              </a:ext>
            </a:extLst>
          </p:cNvPr>
          <p:cNvSpPr/>
          <p:nvPr/>
        </p:nvSpPr>
        <p:spPr>
          <a:xfrm>
            <a:off x="8043728" y="1108693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1B474497-91FE-E5B1-6F35-814502C2D06F}"/>
              </a:ext>
            </a:extLst>
          </p:cNvPr>
          <p:cNvSpPr/>
          <p:nvPr/>
        </p:nvSpPr>
        <p:spPr>
          <a:xfrm>
            <a:off x="8028003" y="106546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16">
                <a:extLst>
                  <a:ext uri="{FF2B5EF4-FFF2-40B4-BE49-F238E27FC236}">
                    <a16:creationId xmlns:a16="http://schemas.microsoft.com/office/drawing/2014/main" id="{853F2E7E-EBA6-05D9-639A-653DF0943C7A}"/>
                  </a:ext>
                </a:extLst>
              </p:cNvPr>
              <p:cNvSpPr txBox="1"/>
              <p:nvPr/>
            </p:nvSpPr>
            <p:spPr>
              <a:xfrm>
                <a:off x="7582366" y="1104778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4" name="object 16">
                <a:extLst>
                  <a:ext uri="{FF2B5EF4-FFF2-40B4-BE49-F238E27FC236}">
                    <a16:creationId xmlns:a16="http://schemas.microsoft.com/office/drawing/2014/main" id="{853F2E7E-EBA6-05D9-639A-653DF0943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366" y="1104778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E3A981-E76F-1975-31BE-255FA848852E}"/>
                  </a:ext>
                </a:extLst>
              </p:cNvPr>
              <p:cNvSpPr txBox="1"/>
              <p:nvPr/>
            </p:nvSpPr>
            <p:spPr>
              <a:xfrm>
                <a:off x="7185390" y="3690094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E3A981-E76F-1975-31BE-255FA8488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390" y="3690094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4">
            <a:extLst>
              <a:ext uri="{FF2B5EF4-FFF2-40B4-BE49-F238E27FC236}">
                <a16:creationId xmlns:a16="http://schemas.microsoft.com/office/drawing/2014/main" id="{3E546EEF-C1F0-9D5A-34D0-20CE87233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895" y="4584567"/>
            <a:ext cx="4589281" cy="216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2259FF-246E-CDD0-0353-983794818813}"/>
              </a:ext>
            </a:extLst>
          </p:cNvPr>
          <p:cNvSpPr txBox="1"/>
          <p:nvPr/>
        </p:nvSpPr>
        <p:spPr>
          <a:xfrm>
            <a:off x="7733252" y="6633565"/>
            <a:ext cx="40046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325366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7811-BCD1-9C80-E105-1653B89E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335AC-0A77-DE3E-4D31-D02096E35D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8332726" cy="224358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dirty="0"/>
                  <a:t>Improves gradient flow through the network; Allows higher learning rates; Reduces the strong dependence on initialization; Acts as a form of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335AC-0A77-DE3E-4D31-D02096E35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8332726" cy="2243589"/>
              </a:xfrm>
              <a:blipFill>
                <a:blip r:embed="rId2"/>
                <a:stretch>
                  <a:fillRect l="-219" t="-298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04770-7A78-6620-3468-C4231784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0E125A89-D453-E040-18F2-610A68E4B4A2}"/>
              </a:ext>
            </a:extLst>
          </p:cNvPr>
          <p:cNvSpPr/>
          <p:nvPr/>
        </p:nvSpPr>
        <p:spPr>
          <a:xfrm>
            <a:off x="1654404" y="3304114"/>
            <a:ext cx="4812449" cy="34460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BF08DF2D-D286-1776-4C36-20CB76B08D98}"/>
              </a:ext>
            </a:extLst>
          </p:cNvPr>
          <p:cNvSpPr/>
          <p:nvPr/>
        </p:nvSpPr>
        <p:spPr>
          <a:xfrm>
            <a:off x="9622616" y="342852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FF1ED57-4898-20C0-F5E5-D63FA2703912}"/>
              </a:ext>
            </a:extLst>
          </p:cNvPr>
          <p:cNvSpPr/>
          <p:nvPr/>
        </p:nvSpPr>
        <p:spPr>
          <a:xfrm>
            <a:off x="9622616" y="342852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37A4AA86-2176-F90C-4B3A-BA887040F6AB}"/>
              </a:ext>
            </a:extLst>
          </p:cNvPr>
          <p:cNvSpPr txBox="1"/>
          <p:nvPr/>
        </p:nvSpPr>
        <p:spPr>
          <a:xfrm>
            <a:off x="10126672" y="3485089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BBC6EA69-12F3-8F83-3DDF-AF399738F39F}"/>
              </a:ext>
            </a:extLst>
          </p:cNvPr>
          <p:cNvSpPr/>
          <p:nvPr/>
        </p:nvSpPr>
        <p:spPr>
          <a:xfrm>
            <a:off x="9622616" y="3965837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D8AFE3A6-F7D6-1B3E-C06E-4C327E791EDB}"/>
              </a:ext>
            </a:extLst>
          </p:cNvPr>
          <p:cNvSpPr/>
          <p:nvPr/>
        </p:nvSpPr>
        <p:spPr>
          <a:xfrm>
            <a:off x="9622616" y="3965837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A4E003BA-5414-7E6B-AFD1-447AE3244EE7}"/>
              </a:ext>
            </a:extLst>
          </p:cNvPr>
          <p:cNvSpPr txBox="1"/>
          <p:nvPr/>
        </p:nvSpPr>
        <p:spPr>
          <a:xfrm>
            <a:off x="10260637" y="4022403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CC0EDCBB-9966-AD1D-E9EC-3F336AA91D4E}"/>
              </a:ext>
            </a:extLst>
          </p:cNvPr>
          <p:cNvSpPr/>
          <p:nvPr/>
        </p:nvSpPr>
        <p:spPr>
          <a:xfrm>
            <a:off x="10396764" y="376542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D782502F-C14F-30C9-3128-88ACB64C765A}"/>
              </a:ext>
            </a:extLst>
          </p:cNvPr>
          <p:cNvSpPr/>
          <p:nvPr/>
        </p:nvSpPr>
        <p:spPr>
          <a:xfrm>
            <a:off x="10381032" y="389037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B44DC275-71AF-1F41-1058-AEC060F3B612}"/>
              </a:ext>
            </a:extLst>
          </p:cNvPr>
          <p:cNvSpPr/>
          <p:nvPr/>
        </p:nvSpPr>
        <p:spPr>
          <a:xfrm>
            <a:off x="9622616" y="446857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7FC75246-7DF9-887B-5514-2FCC41CB2AD3}"/>
              </a:ext>
            </a:extLst>
          </p:cNvPr>
          <p:cNvSpPr/>
          <p:nvPr/>
        </p:nvSpPr>
        <p:spPr>
          <a:xfrm>
            <a:off x="9622616" y="446857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6D3AA1C-1E4C-F556-8FD0-EE588A3FF4AA}"/>
              </a:ext>
            </a:extLst>
          </p:cNvPr>
          <p:cNvSpPr txBox="1"/>
          <p:nvPr/>
        </p:nvSpPr>
        <p:spPr>
          <a:xfrm>
            <a:off x="10211137" y="4525132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D70140C7-15BF-40F8-5A4E-A730625783E2}"/>
              </a:ext>
            </a:extLst>
          </p:cNvPr>
          <p:cNvSpPr/>
          <p:nvPr/>
        </p:nvSpPr>
        <p:spPr>
          <a:xfrm>
            <a:off x="10396764" y="3057429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17236A0F-A6F2-A322-FB71-2428AE90DD74}"/>
              </a:ext>
            </a:extLst>
          </p:cNvPr>
          <p:cNvSpPr/>
          <p:nvPr/>
        </p:nvSpPr>
        <p:spPr>
          <a:xfrm>
            <a:off x="10381032" y="337137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CB2B4F68-D17A-30A5-B5D3-00E87AD3EBF0}"/>
              </a:ext>
            </a:extLst>
          </p:cNvPr>
          <p:cNvSpPr/>
          <p:nvPr/>
        </p:nvSpPr>
        <p:spPr>
          <a:xfrm>
            <a:off x="10396764" y="4298827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3A6E6812-6CFC-BA00-C018-59CD319A9831}"/>
              </a:ext>
            </a:extLst>
          </p:cNvPr>
          <p:cNvSpPr/>
          <p:nvPr/>
        </p:nvSpPr>
        <p:spPr>
          <a:xfrm>
            <a:off x="10381032" y="442377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55EBB578-850B-5D2C-51E9-69C16BB61973}"/>
              </a:ext>
            </a:extLst>
          </p:cNvPr>
          <p:cNvSpPr/>
          <p:nvPr/>
        </p:nvSpPr>
        <p:spPr>
          <a:xfrm>
            <a:off x="9622616" y="5050925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6F301351-173A-DC74-AFE3-09EE6452813E}"/>
              </a:ext>
            </a:extLst>
          </p:cNvPr>
          <p:cNvSpPr/>
          <p:nvPr/>
        </p:nvSpPr>
        <p:spPr>
          <a:xfrm>
            <a:off x="9622616" y="5050925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F9237659-C251-7D06-5FCE-027D5D2C271B}"/>
              </a:ext>
            </a:extLst>
          </p:cNvPr>
          <p:cNvSpPr txBox="1"/>
          <p:nvPr/>
        </p:nvSpPr>
        <p:spPr>
          <a:xfrm>
            <a:off x="10265626" y="5107489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6C5FD785-13ED-71DE-3B16-DE6D9FAEFDF0}"/>
              </a:ext>
            </a:extLst>
          </p:cNvPr>
          <p:cNvSpPr/>
          <p:nvPr/>
        </p:nvSpPr>
        <p:spPr>
          <a:xfrm>
            <a:off x="9622616" y="558822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19AEE4E6-E3F6-BC7F-61C1-20F2F10B9A65}"/>
              </a:ext>
            </a:extLst>
          </p:cNvPr>
          <p:cNvSpPr/>
          <p:nvPr/>
        </p:nvSpPr>
        <p:spPr>
          <a:xfrm>
            <a:off x="9622616" y="558822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588BC211-DC4B-0827-4A1C-27593AAA4FE8}"/>
              </a:ext>
            </a:extLst>
          </p:cNvPr>
          <p:cNvSpPr txBox="1"/>
          <p:nvPr/>
        </p:nvSpPr>
        <p:spPr>
          <a:xfrm>
            <a:off x="10260637" y="5644793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A0FA2A6A-BE9C-C35C-4BCC-6991C2FA666B}"/>
              </a:ext>
            </a:extLst>
          </p:cNvPr>
          <p:cNvSpPr/>
          <p:nvPr/>
        </p:nvSpPr>
        <p:spPr>
          <a:xfrm>
            <a:off x="10396764" y="5387824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5DB85918-1A7C-EE30-64A9-F013835812B2}"/>
              </a:ext>
            </a:extLst>
          </p:cNvPr>
          <p:cNvSpPr/>
          <p:nvPr/>
        </p:nvSpPr>
        <p:spPr>
          <a:xfrm>
            <a:off x="10381032" y="55127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5F9D8802-E066-1070-6258-2FE02B1FB56E}"/>
              </a:ext>
            </a:extLst>
          </p:cNvPr>
          <p:cNvSpPr/>
          <p:nvPr/>
        </p:nvSpPr>
        <p:spPr>
          <a:xfrm>
            <a:off x="10396764" y="4823125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CE9A91C3-2C27-7C1B-A202-0C5BCD11C2DB}"/>
              </a:ext>
            </a:extLst>
          </p:cNvPr>
          <p:cNvSpPr/>
          <p:nvPr/>
        </p:nvSpPr>
        <p:spPr>
          <a:xfrm>
            <a:off x="10381032" y="499667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832F9545-50CA-7EA9-449A-A0387C2C744D}"/>
              </a:ext>
            </a:extLst>
          </p:cNvPr>
          <p:cNvSpPr/>
          <p:nvPr/>
        </p:nvSpPr>
        <p:spPr>
          <a:xfrm>
            <a:off x="10396764" y="592122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6593D3D3-7BC2-472B-DC0A-7727E794D3F1}"/>
              </a:ext>
            </a:extLst>
          </p:cNvPr>
          <p:cNvSpPr/>
          <p:nvPr/>
        </p:nvSpPr>
        <p:spPr>
          <a:xfrm>
            <a:off x="10381032" y="604617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89E9B207-DFB4-CAB9-D50F-66D67999401B}"/>
              </a:ext>
            </a:extLst>
          </p:cNvPr>
          <p:cNvSpPr/>
          <p:nvPr/>
        </p:nvSpPr>
        <p:spPr>
          <a:xfrm>
            <a:off x="9622616" y="609097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CE8A4AC4-FF77-59F7-C474-517F2B1BCF45}"/>
              </a:ext>
            </a:extLst>
          </p:cNvPr>
          <p:cNvSpPr/>
          <p:nvPr/>
        </p:nvSpPr>
        <p:spPr>
          <a:xfrm>
            <a:off x="9622616" y="609097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7C06F0F8-B9B1-C634-B2CE-CD041676C48D}"/>
              </a:ext>
            </a:extLst>
          </p:cNvPr>
          <p:cNvSpPr txBox="1"/>
          <p:nvPr/>
        </p:nvSpPr>
        <p:spPr>
          <a:xfrm>
            <a:off x="10211137" y="6147531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EC25D2F2-FF0B-4361-46CE-80D1C8703879}"/>
              </a:ext>
            </a:extLst>
          </p:cNvPr>
          <p:cNvSpPr/>
          <p:nvPr/>
        </p:nvSpPr>
        <p:spPr>
          <a:xfrm>
            <a:off x="10396764" y="6427872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800FD84-05BD-D376-7E80-58B4A571B708}"/>
              </a:ext>
            </a:extLst>
          </p:cNvPr>
          <p:cNvSpPr/>
          <p:nvPr/>
        </p:nvSpPr>
        <p:spPr>
          <a:xfrm>
            <a:off x="10381032" y="660892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E8641A-F36B-264C-E249-FAF687FA5260}"/>
              </a:ext>
            </a:extLst>
          </p:cNvPr>
          <p:cNvSpPr txBox="1"/>
          <p:nvPr/>
        </p:nvSpPr>
        <p:spPr>
          <a:xfrm>
            <a:off x="10285207" y="6601273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8BEB880E-C4A9-E3D8-C6CB-45852B32FE09}"/>
              </a:ext>
            </a:extLst>
          </p:cNvPr>
          <p:cNvSpPr/>
          <p:nvPr/>
        </p:nvSpPr>
        <p:spPr>
          <a:xfrm>
            <a:off x="11412587" y="365269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2CB29B91-5106-E6B4-774B-EF5284D57780}"/>
              </a:ext>
            </a:extLst>
          </p:cNvPr>
          <p:cNvSpPr/>
          <p:nvPr/>
        </p:nvSpPr>
        <p:spPr>
          <a:xfrm>
            <a:off x="11348793" y="5623349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">
            <a:extLst>
              <a:ext uri="{FF2B5EF4-FFF2-40B4-BE49-F238E27FC236}">
                <a16:creationId xmlns:a16="http://schemas.microsoft.com/office/drawing/2014/main" id="{7D1E00EA-AF98-1D5F-3A69-309A648B5FF0}"/>
              </a:ext>
            </a:extLst>
          </p:cNvPr>
          <p:cNvSpPr/>
          <p:nvPr/>
        </p:nvSpPr>
        <p:spPr>
          <a:xfrm>
            <a:off x="8725769" y="1237593"/>
            <a:ext cx="2959539" cy="18867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6667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230774" y="2030760"/>
            <a:ext cx="4602825" cy="4151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3635"/>
            <a:ext cx="5256637" cy="38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D9B19-1BAD-AFFC-3F0C-ED6FD680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9C05E4-CF3A-B3D6-DFEE-EB4306E493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47020"/>
                <a:ext cx="5023917" cy="543658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Example </a:t>
                </a:r>
                <a:r>
                  <a:rPr lang="en-US" dirty="0" err="1"/>
                  <a:t>hyperparams</a:t>
                </a:r>
                <a:endParaRPr lang="en-US" dirty="0"/>
              </a:p>
              <a:p>
                <a:pPr lvl="1"/>
                <a:r>
                  <a:rPr lang="en-US" dirty="0"/>
                  <a:t>Network architecture</a:t>
                </a:r>
              </a:p>
              <a:p>
                <a:pPr lvl="1"/>
                <a:r>
                  <a:rPr lang="en-US" dirty="0"/>
                  <a:t>Learning rate, its decay schedule, update type</a:t>
                </a:r>
              </a:p>
              <a:p>
                <a:pPr lvl="1"/>
                <a:r>
                  <a:rPr lang="en-US" dirty="0"/>
                  <a:t>Regularization (L2/Dropout strength)</a:t>
                </a:r>
              </a:p>
              <a:p>
                <a:r>
                  <a:rPr lang="en-US" dirty="0"/>
                  <a:t>Grid search vs. random search</a:t>
                </a:r>
              </a:p>
              <a:p>
                <a:pPr lvl="1"/>
                <a:r>
                  <a:rPr lang="en-US" dirty="0"/>
                  <a:t>If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of two variables can be approximated by another function of one variable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), then we say that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low effective dimension. Fig. 1 illustrates how point grids and uniformly random point sets differ in how they cope with low effective dimensionality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9C05E4-CF3A-B3D6-DFEE-EB4306E493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47020"/>
                <a:ext cx="5023917" cy="5436584"/>
              </a:xfrm>
              <a:blipFill>
                <a:blip r:embed="rId2"/>
                <a:stretch>
                  <a:fillRect l="-2063" t="-2357" r="-327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37FF6-04A4-6F95-05C2-6073880D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1472AB-43C7-F655-D86F-591B3AFD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55" y="2146898"/>
            <a:ext cx="6363233" cy="3316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5D0E7A-DC4F-6DA7-92BF-D8B27552C6D8}"/>
              </a:ext>
            </a:extLst>
          </p:cNvPr>
          <p:cNvSpPr txBox="1"/>
          <p:nvPr/>
        </p:nvSpPr>
        <p:spPr>
          <a:xfrm>
            <a:off x="6927246" y="5566021"/>
            <a:ext cx="5365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Bergstra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James, and Yoshua Bengio. "Random search for hyper-parameter optimization."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machine learning research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13.2 (2012).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3891838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9A9F-1E4C-72C3-A809-AEC2B6BC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B601E-1037-A6E2-64D6-1F1379BB9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739597" cy="5194738"/>
          </a:xfrm>
        </p:spPr>
        <p:txBody>
          <a:bodyPr/>
          <a:lstStyle/>
          <a:p>
            <a:r>
              <a:rPr lang="en-US" dirty="0"/>
              <a:t>Big gap between training accuracy and validation accuracy may imply overfitting =&gt; decrease model capacity/size</a:t>
            </a:r>
          </a:p>
          <a:p>
            <a:r>
              <a:rPr lang="en-US" dirty="0"/>
              <a:t>No gap may imply underfitting =&gt; increase model capacity/size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3B041-52D5-758C-49B0-D354CABF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10EBC29-335D-D1F4-9589-CF39ACAFCE4A}"/>
              </a:ext>
            </a:extLst>
          </p:cNvPr>
          <p:cNvSpPr/>
          <p:nvPr/>
        </p:nvSpPr>
        <p:spPr>
          <a:xfrm>
            <a:off x="6843241" y="2086517"/>
            <a:ext cx="4808907" cy="371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2929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19DE-A9F1-6BAA-E245-FC14AE40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Cross-Validation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17AFB-2687-DE37-7F0F-B65ADB50B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6532207" cy="44467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Divide data into train data and test data. Since we cannot peek at the test data during training time, we use part of the train data for Cross-Validation</a:t>
            </a:r>
          </a:p>
          <a:p>
            <a:pPr lvl="1"/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84627-1AEE-24B9-5121-98D448D5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2" descr="K-Fold Crossvalidation">
            <a:extLst>
              <a:ext uri="{FF2B5EF4-FFF2-40B4-BE49-F238E27FC236}">
                <a16:creationId xmlns:a16="http://schemas.microsoft.com/office/drawing/2014/main" id="{FB06721F-AE7E-F13B-377D-3C5EAA88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0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D8543ED2-E85B-349F-4CD3-267BB970DA17}"/>
              </a:ext>
            </a:extLst>
          </p:cNvPr>
          <p:cNvSpPr/>
          <p:nvPr/>
        </p:nvSpPr>
        <p:spPr>
          <a:xfrm>
            <a:off x="141402" y="5548226"/>
            <a:ext cx="6785086" cy="989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89AC44-3036-A461-AB9F-B140A3240F8A}"/>
              </a:ext>
            </a:extLst>
          </p:cNvPr>
          <p:cNvSpPr txBox="1"/>
          <p:nvPr/>
        </p:nvSpPr>
        <p:spPr>
          <a:xfrm>
            <a:off x="3251003" y="6610439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</p:spTree>
    <p:extLst>
      <p:ext uri="{BB962C8B-B14F-4D97-AF65-F5344CB8AC3E}">
        <p14:creationId xmlns:p14="http://schemas.microsoft.com/office/powerpoint/2010/main" val="231844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13EA-639F-BA2F-663F-707A9FA9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vs. Inference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4076F-ABDC-27DE-9FE8-9877ABCA7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098574" cy="5261637"/>
          </a:xfrm>
        </p:spPr>
        <p:txBody>
          <a:bodyPr/>
          <a:lstStyle/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BCF04-E992-CB9E-B968-2270176A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2B6D3F61-BB7B-CEE0-6CBA-D50FB96B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018" y="1561622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B083A955-20E8-6504-4566-F136F9818B09}"/>
              </a:ext>
            </a:extLst>
          </p:cNvPr>
          <p:cNvSpPr/>
          <p:nvPr/>
        </p:nvSpPr>
        <p:spPr>
          <a:xfrm>
            <a:off x="7555153" y="4240883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8001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C978-B4E0-4DBC-1236-517233A9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Augmentation for Enlarging Training Dataset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EC8A-281B-1E73-5C4E-8023AB123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560489" cy="5194738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6B2E-298F-8E87-6377-A496644D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B1C74-5E1F-9F68-BAA3-F95CFF05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227" y="1199447"/>
            <a:ext cx="5510892" cy="1506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00E82-DE79-1C9E-37D9-304F2279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05529"/>
            <a:ext cx="4763052" cy="2346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35C92-CCF0-7FF9-2BD5-2161B82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227" y="5161355"/>
            <a:ext cx="1962424" cy="1390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45AA3-376D-2B21-0662-724341324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366" y="5143273"/>
            <a:ext cx="1943371" cy="1352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DCBDE-DF20-31F5-2F01-44D367DCA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8040" y="5780566"/>
            <a:ext cx="1181265" cy="1524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D7DE2-BE5B-259D-B4BB-7D7D04EAB831}"/>
              </a:ext>
            </a:extLst>
          </p:cNvPr>
          <p:cNvSpPr txBox="1"/>
          <p:nvPr/>
        </p:nvSpPr>
        <p:spPr>
          <a:xfrm>
            <a:off x="6336327" y="4770104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0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CC6F9-2F78-F24A-A909-9975B980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Classification and Regression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A9F18-398C-01F9-1223-EA1239643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828818" cy="54742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Both are Supervised Learning algorithms that require ground-truth values as labels.</a:t>
            </a:r>
          </a:p>
          <a:p>
            <a:pPr lvl="1"/>
            <a:r>
              <a:rPr lang="en-US" dirty="0"/>
              <a:t>Classification is used to predict/classify discrete labels such as Male or Female, True or False, Spam or Not Spam, etc.</a:t>
            </a:r>
          </a:p>
          <a:p>
            <a:pPr lvl="1"/>
            <a:r>
              <a:rPr lang="en-US" dirty="0"/>
              <a:t>Regression is used to predict continuous values such as price, salary, age, etc.</a:t>
            </a:r>
          </a:p>
          <a:p>
            <a:r>
              <a:rPr lang="en-US" dirty="0"/>
              <a:t>Loss functions measure how the predicted value differs from ground-truth value.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49540-E9F7-4A73-9888-6E8EFEBC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2" descr="Regression vs. Classification">
            <a:extLst>
              <a:ext uri="{FF2B5EF4-FFF2-40B4-BE49-F238E27FC236}">
                <a16:creationId xmlns:a16="http://schemas.microsoft.com/office/drawing/2014/main" id="{901A16CC-B117-EC12-EA3E-FEC1B94C4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678" y="1806257"/>
            <a:ext cx="5828818" cy="324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B70B0F-42C2-766B-EF73-897CEEF92047}"/>
              </a:ext>
            </a:extLst>
          </p:cNvPr>
          <p:cNvSpPr/>
          <p:nvPr/>
        </p:nvSpPr>
        <p:spPr>
          <a:xfrm>
            <a:off x="7238214" y="5051743"/>
            <a:ext cx="446987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https://www.javatpoint.com/regression-vs-classification-in-machine-learning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175524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B39C-D1AC-0EF1-DAEA-412CB843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D5312-493B-9D1A-87B0-3F037DFCAE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5706963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D5312-493B-9D1A-87B0-3F037DFCA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5706963" cy="5194738"/>
              </a:xfrm>
              <a:blipFill>
                <a:blip r:embed="rId2"/>
                <a:stretch>
                  <a:fillRect l="-2137" t="-3756" r="-309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F7307-D29E-43D9-A579-C5F61935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C9181A3-CD29-D1F8-783D-83BC09BB72BD}"/>
              </a:ext>
            </a:extLst>
          </p:cNvPr>
          <p:cNvSpPr/>
          <p:nvPr/>
        </p:nvSpPr>
        <p:spPr>
          <a:xfrm>
            <a:off x="6329700" y="1691614"/>
            <a:ext cx="5624885" cy="4248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213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9945-421D-2499-B40D-5811287A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Neuron and its Activation Function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A0B99-9B66-32E1-AEFD-0466BE09B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5755468" cy="51947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Activation function is a nonlinear monotonic function that acts like a “gate”: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A0B99-9B66-32E1-AEFD-0466BE09B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5755468" cy="5194738"/>
              </a:xfrm>
              <a:blipFill>
                <a:blip r:embed="rId2"/>
                <a:stretch>
                  <a:fillRect l="-2119" t="-2347" r="-3178" b="-199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1BDC-7253-5FD3-39C9-2942CE368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763415AE-2FFC-D1CA-9081-CCC274A2B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249" y="2349066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41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09719-D893-CEDA-EF7B-F6135050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for Binary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D1122-57A3-DBD3-35E0-51468339A9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277684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D1122-57A3-DBD3-35E0-51468339A9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277684" cy="5194738"/>
              </a:xfrm>
              <a:blipFill>
                <a:blip r:embed="rId2"/>
                <a:stretch>
                  <a:fillRect l="-1942" t="-3756" r="-310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99D09-DCA2-C546-5B86-7D1CF5A1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AD2BAA0-7A23-1AB0-91DD-FA9834BDC4EE}"/>
              </a:ext>
            </a:extLst>
          </p:cNvPr>
          <p:cNvSpPr/>
          <p:nvPr/>
        </p:nvSpPr>
        <p:spPr>
          <a:xfrm>
            <a:off x="7126665" y="1712600"/>
            <a:ext cx="4848430" cy="3861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45BF8-46DD-1623-E793-C0AAE93DDF31}"/>
              </a:ext>
            </a:extLst>
          </p:cNvPr>
          <p:cNvSpPr txBox="1"/>
          <p:nvPr/>
        </p:nvSpPr>
        <p:spPr>
          <a:xfrm>
            <a:off x="8748074" y="5573762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function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3585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5C36-C2F0-0A2C-84EA-1EFC9318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Neural Networks and Activation Functions 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3B94D-C97B-4D34-9EB4-A663E06616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5859882" cy="51947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We can stack many hidden layers to form a DNN if we have enough data and computing power to train it</a:t>
                </a:r>
              </a:p>
              <a:p>
                <a:r>
                  <a:rPr lang="en-US" dirty="0"/>
                  <a:t>The high model capacity of DNN comes from non-linear activation functions in hidden layers</a:t>
                </a:r>
              </a:p>
              <a:p>
                <a:pPr lvl="1"/>
                <a:r>
                  <a:rPr lang="en-US" dirty="0"/>
                  <a:t>Without non-linear activation functions, a DNN with many layers can be collapsed into an equivalent single-layer NN</a:t>
                </a:r>
              </a:p>
              <a:p>
                <a:r>
                  <a:rPr lang="en-US" dirty="0"/>
                  <a:t>Fully-Connected NNs</a:t>
                </a:r>
              </a:p>
              <a:p>
                <a:pPr lvl="1"/>
                <a:r>
                  <a:rPr lang="en-US" dirty="0"/>
                  <a:t>Number of params at the i-</a:t>
                </a:r>
                <a:r>
                  <a:rPr lang="en-US" dirty="0" err="1"/>
                  <a:t>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Convolutional NNs have much fewer params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3B94D-C97B-4D34-9EB4-A663E06616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5859882" cy="5194738"/>
              </a:xfrm>
              <a:blipFill>
                <a:blip r:embed="rId2"/>
                <a:stretch>
                  <a:fillRect l="-1769" t="-3169" r="-3122" b="-140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0E0A-2B2F-7B28-C449-A866D99D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EF94B0-6B76-C7F0-A545-CCA1935DE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603" y="3692571"/>
            <a:ext cx="5859881" cy="250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950A0-3C15-1787-4222-AEFBC6F4CD4C}"/>
              </a:ext>
            </a:extLst>
          </p:cNvPr>
          <p:cNvSpPr txBox="1"/>
          <p:nvPr/>
        </p:nvSpPr>
        <p:spPr>
          <a:xfrm>
            <a:off x="7286780" y="6200315"/>
            <a:ext cx="393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Common Activation Functions</a:t>
            </a:r>
            <a:endParaRPr lang="en-S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C13573-F2C3-B3EB-2C38-FFB48B5E5D62}"/>
              </a:ext>
            </a:extLst>
          </p:cNvPr>
          <p:cNvSpPr txBox="1"/>
          <p:nvPr/>
        </p:nvSpPr>
        <p:spPr>
          <a:xfrm>
            <a:off x="7286780" y="6567306"/>
            <a:ext cx="42824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9065083-1C95-F4CB-55F5-2A8585FD3060}"/>
              </a:ext>
            </a:extLst>
          </p:cNvPr>
          <p:cNvSpPr/>
          <p:nvPr/>
        </p:nvSpPr>
        <p:spPr>
          <a:xfrm>
            <a:off x="7930836" y="1162805"/>
            <a:ext cx="2466929" cy="24866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0232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A6275032-8006-8060-DA80-9DD2AF0BB579}"/>
              </a:ext>
            </a:extLst>
          </p:cNvPr>
          <p:cNvSpPr/>
          <p:nvPr/>
        </p:nvSpPr>
        <p:spPr>
          <a:xfrm>
            <a:off x="4355181" y="1237593"/>
            <a:ext cx="3782802" cy="3067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23A4C-54C2-1C67-80A2-BE830172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Two-Layer Fully-Connected NN for Solving XOR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22E33-A006-505A-A479-F6AE52B6D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4387528" cy="5194738"/>
          </a:xfrm>
        </p:spPr>
        <p:txBody>
          <a:bodyPr>
            <a:normAutofit/>
          </a:bodyPr>
          <a:lstStyle/>
          <a:p>
            <a:r>
              <a:rPr lang="en-US" dirty="0"/>
              <a:t>Consists of one input, one hidden, and one output layer, with sigmoid activations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0D9D2-11C9-6C3C-DD0E-B7A78CF4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C091E15F-51D3-3FCA-19EB-892CC50FA1D2}"/>
              </a:ext>
            </a:extLst>
          </p:cNvPr>
          <p:cNvSpPr/>
          <p:nvPr/>
        </p:nvSpPr>
        <p:spPr>
          <a:xfrm>
            <a:off x="7918596" y="2252969"/>
            <a:ext cx="4037642" cy="32597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A8F5A883-98EA-45A1-D05D-775E368B9B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1104554"/>
                  </p:ext>
                </p:extLst>
              </p:nvPr>
            </p:nvGraphicFramePr>
            <p:xfrm>
              <a:off x="5632657" y="4304669"/>
              <a:ext cx="1506324" cy="1919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2108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A8F5A883-98EA-45A1-D05D-775E368B9B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1104554"/>
                  </p:ext>
                </p:extLst>
              </p:nvPr>
            </p:nvGraphicFramePr>
            <p:xfrm>
              <a:off x="5632657" y="4304669"/>
              <a:ext cx="1506324" cy="1919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2108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1587" r="-204819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1587" r="-104819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1587" r="-4819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101587" r="-204819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101587" r="-104819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101587" r="-4819" b="-3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198438" r="-20481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198438" r="-10481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198438" r="-4819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303175" r="-204819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303175" r="-104819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303175" r="-4819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403175" r="-204819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403175" r="-104819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403175" r="-4819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19491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9214</TotalTime>
  <Words>2590</Words>
  <Application>Microsoft Office PowerPoint</Application>
  <PresentationFormat>Widescreen</PresentationFormat>
  <Paragraphs>316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Office Theme</vt:lpstr>
      <vt:lpstr>Custom Design</vt:lpstr>
      <vt:lpstr>L2 Introduction to Machine Learning</vt:lpstr>
      <vt:lpstr>ML Taxonomy</vt:lpstr>
      <vt:lpstr>Training vs. Inference</vt:lpstr>
      <vt:lpstr>Supervised Learning: Classification and Regression </vt:lpstr>
      <vt:lpstr>Linear Regression</vt:lpstr>
      <vt:lpstr>A Neuron and its Activation Function</vt:lpstr>
      <vt:lpstr>Logistic Regression for Binary Classification</vt:lpstr>
      <vt:lpstr>Deep Neural Networks and Activation Functions </vt:lpstr>
      <vt:lpstr>Example: Two-Layer Fully-Connected NN for Solving XOR</vt:lpstr>
      <vt:lpstr>Setting # Layers and Their Sizes</vt:lpstr>
      <vt:lpstr>Loss Functions</vt:lpstr>
      <vt:lpstr>NN for Multi-Class Classification</vt:lpstr>
      <vt:lpstr>Cross-Entropy Loss for Multi-Class Classification</vt:lpstr>
      <vt:lpstr>CE Loss Example</vt:lpstr>
      <vt:lpstr>Multi-Class Image Classification</vt:lpstr>
      <vt:lpstr>Binary Classification Metrics</vt:lpstr>
      <vt:lpstr>Example Confusion Matrix 1</vt:lpstr>
      <vt:lpstr>Example Confusion Matrix 2</vt:lpstr>
      <vt:lpstr>ROC and AUC</vt:lpstr>
      <vt:lpstr>Confusion Matrix</vt:lpstr>
      <vt:lpstr>Training Neural Networks</vt:lpstr>
      <vt:lpstr>Back-Propagation for NN Training</vt:lpstr>
      <vt:lpstr>Gradient Descent</vt:lpstr>
      <vt:lpstr>Gradient Descent Algorithms</vt:lpstr>
      <vt:lpstr>Batch Normalization</vt:lpstr>
      <vt:lpstr>Learning Rate Schedule during Training</vt:lpstr>
      <vt:lpstr>Hyperparameter Optimization</vt:lpstr>
      <vt:lpstr>Classification Accuracy</vt:lpstr>
      <vt:lpstr>K-Fold Cross-Validation</vt:lpstr>
      <vt:lpstr>Data Augmentation for Enlarging Training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926</cp:revision>
  <dcterms:created xsi:type="dcterms:W3CDTF">2020-05-28T21:34:29Z</dcterms:created>
  <dcterms:modified xsi:type="dcterms:W3CDTF">2023-11-13T16:55:45Z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